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5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4" r:id="rId15"/>
    <p:sldId id="27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ma-NO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446CF-8594-44B6-9A21-67B2BF5710F1}" type="datetimeFigureOut">
              <a:rPr lang="sma-NO" smtClean="0"/>
              <a:t>10.11.2021</a:t>
            </a:fld>
            <a:endParaRPr lang="sma-NO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ma-NO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ma-NO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ma-NO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9A87D-0013-48A5-8F34-6E60DC536FEE}" type="slidenum">
              <a:rPr lang="sma-NO" smtClean="0"/>
              <a:t>‹#›</a:t>
            </a:fld>
            <a:endParaRPr lang="sma-NO"/>
          </a:p>
        </p:txBody>
      </p:sp>
    </p:spTree>
    <p:extLst>
      <p:ext uri="{BB962C8B-B14F-4D97-AF65-F5344CB8AC3E}">
        <p14:creationId xmlns:p14="http://schemas.microsoft.com/office/powerpoint/2010/main" val="4209672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08A46-27F9-4F04-906F-2BED7B70D4B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120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7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998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02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62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36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60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8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24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7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87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621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5FF34-9146-4AA4-8309-8D5462031F5B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0C3A3-406E-4C30-A1DC-4AF3CD2FF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5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750" y="639762"/>
            <a:ext cx="10515600" cy="5703887"/>
          </a:xfrm>
        </p:spPr>
        <p:txBody>
          <a:bodyPr>
            <a:normAutofit lnSpcReduction="10000"/>
          </a:bodyPr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ru-RU" b="1" dirty="0" smtClean="0">
                <a:solidFill>
                  <a:srgbClr val="0070C0"/>
                </a:solidFill>
              </a:rPr>
              <a:t>Лекция </a:t>
            </a:r>
            <a:r>
              <a:rPr lang="ru-RU" b="1" dirty="0">
                <a:solidFill>
                  <a:srgbClr val="0070C0"/>
                </a:solidFill>
              </a:rPr>
              <a:t>14.</a:t>
            </a:r>
            <a:r>
              <a:rPr lang="ru-RU" dirty="0">
                <a:solidFill>
                  <a:srgbClr val="0070C0"/>
                </a:solidFill>
              </a:rPr>
              <a:t> Структурно-механические свойства </a:t>
            </a:r>
            <a:r>
              <a:rPr lang="ru-RU" dirty="0" err="1">
                <a:solidFill>
                  <a:srgbClr val="0070C0"/>
                </a:solidFill>
              </a:rPr>
              <a:t>нанодисперсных</a:t>
            </a:r>
            <a:r>
              <a:rPr lang="ru-RU" dirty="0">
                <a:solidFill>
                  <a:srgbClr val="0070C0"/>
                </a:solidFill>
              </a:rPr>
              <a:t> систем, влияние размерного эффекта на механические свойства </a:t>
            </a:r>
            <a:r>
              <a:rPr lang="ru-RU" dirty="0" err="1" smtClean="0">
                <a:solidFill>
                  <a:srgbClr val="0070C0"/>
                </a:solidFill>
              </a:rPr>
              <a:t>наносистем</a:t>
            </a:r>
            <a:r>
              <a:rPr lang="ru-RU" dirty="0" smtClean="0"/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Свободно-дисперсные системы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Связно-дисперсные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пространственных структур приводит к значительному изменению механических (реологических) свойств дисперсных систем.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эти свойства в первую очередь определяются характером распределения частиц в объеме системы, а также типом и прочностью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межчастичных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контактов, их обычно называют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структурно-механическими.</a:t>
            </a:r>
          </a:p>
        </p:txBody>
      </p:sp>
      <p:pic>
        <p:nvPicPr>
          <p:cNvPr id="4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197643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193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9576" y="0"/>
            <a:ext cx="7772400" cy="836712"/>
          </a:xfrm>
        </p:spPr>
        <p:txBody>
          <a:bodyPr/>
          <a:lstStyle/>
          <a:p>
            <a:r>
              <a:rPr lang="ru-RU" dirty="0" err="1" smtClean="0"/>
              <a:t>Коагуляционные</a:t>
            </a:r>
            <a:r>
              <a:rPr lang="ru-RU" dirty="0" smtClean="0"/>
              <a:t> структуры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5560" y="5661248"/>
            <a:ext cx="7762056" cy="86409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GB" dirty="0" smtClean="0"/>
              <a:t>	</a:t>
            </a:r>
            <a:r>
              <a:rPr lang="ru-RU" dirty="0"/>
              <a:t> Частицы так тесно </a:t>
            </a:r>
            <a:r>
              <a:rPr lang="ru-RU" dirty="0" smtClean="0"/>
              <a:t>притягиваются </a:t>
            </a:r>
            <a:r>
              <a:rPr lang="ru-RU" dirty="0"/>
              <a:t>друг </a:t>
            </a:r>
            <a:r>
              <a:rPr lang="ru-RU" dirty="0" smtClean="0"/>
              <a:t>к другу </a:t>
            </a:r>
            <a:r>
              <a:rPr lang="ru-RU" dirty="0"/>
              <a:t>за счет коагуляции, что удерживаются силами притяжения Ван-дер-Ваальса.</a:t>
            </a:r>
          </a:p>
        </p:txBody>
      </p:sp>
      <p:pic>
        <p:nvPicPr>
          <p:cNvPr id="4" name="Picture 4" descr="http://what-when-how.com/wp-content/uploads/2011/03/tmp484_thum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1544" y="764704"/>
            <a:ext cx="7807533" cy="48600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79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Модель </a:t>
            </a:r>
            <a:r>
              <a:rPr lang="ru-RU" dirty="0" err="1" smtClean="0"/>
              <a:t>коагуляционных</a:t>
            </a:r>
            <a:r>
              <a:rPr lang="ru-RU" dirty="0" smtClean="0"/>
              <a:t> структур</a:t>
            </a:r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3552" y="1700808"/>
            <a:ext cx="7571198" cy="372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07569" y="5589241"/>
            <a:ext cx="90269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Изометрические частицы, образующие цепочку и сеть (A)</a:t>
            </a:r>
          </a:p>
          <a:p>
            <a:r>
              <a:rPr lang="ru-RU" sz="2800" dirty="0"/>
              <a:t>  Структурированный осадок (B)</a:t>
            </a:r>
          </a:p>
        </p:txBody>
      </p:sp>
    </p:spTree>
    <p:extLst>
      <p:ext uri="{BB962C8B-B14F-4D97-AF65-F5344CB8AC3E}">
        <p14:creationId xmlns:p14="http://schemas.microsoft.com/office/powerpoint/2010/main" val="246207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7922"/>
            <a:ext cx="10515600" cy="5399041"/>
          </a:xfrm>
        </p:spPr>
        <p:txBody>
          <a:bodyPr/>
          <a:lstStyle/>
          <a:p>
            <a:r>
              <a:rPr lang="ru-RU" dirty="0"/>
              <a:t>Периодическая пространственная структура может образоваться в результате химических реакций. </a:t>
            </a:r>
          </a:p>
          <a:p>
            <a:r>
              <a:rPr lang="ru-RU" dirty="0"/>
              <a:t>Аналогичный процесс происходит при образовании так называемых колец </a:t>
            </a:r>
            <a:r>
              <a:rPr lang="ru-RU" dirty="0" err="1"/>
              <a:t>Лизеганга</a:t>
            </a:r>
            <a:r>
              <a:rPr lang="ru-RU" dirty="0"/>
              <a:t>.</a:t>
            </a:r>
          </a:p>
          <a:p>
            <a:r>
              <a:rPr lang="ru-RU" dirty="0"/>
              <a:t>Они образуются за счет образования и осаждения твердых </a:t>
            </a:r>
            <a:r>
              <a:rPr lang="ru-RU" dirty="0" err="1"/>
              <a:t>наноразмерных</a:t>
            </a:r>
            <a:r>
              <a:rPr lang="ru-RU" dirty="0"/>
              <a:t> частиц в среде геля (рис.).</a:t>
            </a:r>
          </a:p>
          <a:p>
            <a:r>
              <a:rPr lang="ru-RU" dirty="0"/>
              <a:t>  Они образуются за счет взаимной диффузии двух реагентов.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271511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740" y="805218"/>
            <a:ext cx="10685060" cy="5371745"/>
          </a:xfrm>
        </p:spPr>
        <p:txBody>
          <a:bodyPr/>
          <a:lstStyle/>
          <a:p>
            <a:r>
              <a:rPr lang="ru-RU" dirty="0"/>
              <a:t>Кольца </a:t>
            </a:r>
            <a:r>
              <a:rPr lang="ru-RU" dirty="0" err="1"/>
              <a:t>Лизеганга</a:t>
            </a:r>
            <a:r>
              <a:rPr lang="ru-RU" dirty="0"/>
              <a:t> образуются в среде </a:t>
            </a:r>
            <a:r>
              <a:rPr lang="ru-RU" dirty="0" err="1"/>
              <a:t>агара</a:t>
            </a:r>
            <a:r>
              <a:rPr lang="ru-RU" dirty="0"/>
              <a:t>, желатина, </a:t>
            </a:r>
            <a:r>
              <a:rPr lang="ru-RU" dirty="0" err="1"/>
              <a:t>полиакриламида</a:t>
            </a:r>
            <a:r>
              <a:rPr lang="ru-RU" dirty="0"/>
              <a:t> и других гелей в виде осадка </a:t>
            </a:r>
            <a:r>
              <a:rPr lang="ru-RU" dirty="0" err="1"/>
              <a:t>наночастиц</a:t>
            </a:r>
            <a:r>
              <a:rPr lang="ru-RU" dirty="0"/>
              <a:t> галогенидов и хроматов тяжелых металлов. </a:t>
            </a:r>
            <a:endParaRPr lang="ru-RU" dirty="0" smtClean="0"/>
          </a:p>
          <a:p>
            <a:r>
              <a:rPr lang="ru-RU" dirty="0" smtClean="0"/>
              <a:t>Процесс </a:t>
            </a:r>
            <a:r>
              <a:rPr lang="ru-RU" dirty="0"/>
              <a:t>образования </a:t>
            </a:r>
            <a:r>
              <a:rPr lang="ru-RU" dirty="0" err="1"/>
              <a:t>наночастиц</a:t>
            </a:r>
            <a:r>
              <a:rPr lang="ru-RU" dirty="0"/>
              <a:t> связан с кристаллизацией: сначала в результате </a:t>
            </a:r>
            <a:r>
              <a:rPr lang="ru-RU" dirty="0" err="1"/>
              <a:t>пересыщения</a:t>
            </a:r>
            <a:r>
              <a:rPr lang="ru-RU" dirty="0"/>
              <a:t>, а затем в результате диффузии и достижения предела повторного насыщения.</a:t>
            </a:r>
            <a:endParaRPr lang="sma-NO" dirty="0"/>
          </a:p>
        </p:txBody>
      </p:sp>
      <p:pic>
        <p:nvPicPr>
          <p:cNvPr id="4" name="Рисунок 3" descr="https://upload.wikimedia.org/wikipedia/commons/thumb/1/16/Liesegang_rings_of_Magnesium_hydroxide_in_Agar_gel_-_%284%29.jpg/180px-Liesegang_rings_of_Magnesium_hydroxide_in_Agar_gel_-_%284%2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582" y="3491090"/>
            <a:ext cx="4079685" cy="2710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s://upload.wikimedia.org/wikipedia/commons/thumb/b/b0/Liesegang_rings.jpg/180px-Liesegang_rings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050" y="3491090"/>
            <a:ext cx="2707944" cy="23266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543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/>
          <a:lstStyle/>
          <a:p>
            <a:r>
              <a:rPr lang="ru-RU" dirty="0"/>
              <a:t>Таким образом, основной особенностью эволюционных процессов в коллоидных системах является то, что они часто приводят к возникновению упорядоченных структур различного размера в </a:t>
            </a:r>
            <a:r>
              <a:rPr lang="ru-RU" dirty="0" err="1"/>
              <a:t>наномасштабе</a:t>
            </a:r>
            <a:r>
              <a:rPr lang="ru-RU" dirty="0"/>
              <a:t>. </a:t>
            </a:r>
            <a:endParaRPr lang="en-US" dirty="0" smtClean="0"/>
          </a:p>
          <a:p>
            <a:r>
              <a:rPr lang="ru-RU" dirty="0" smtClean="0"/>
              <a:t>Эти </a:t>
            </a:r>
            <a:r>
              <a:rPr lang="ru-RU" dirty="0"/>
              <a:t>структуры могут быть как двумерными, так и трехмерными частицами, а их размер может варьироваться от нескольких нанометров до сотен нанометров.</a:t>
            </a:r>
          </a:p>
          <a:p>
            <a:r>
              <a:rPr lang="ru-RU" dirty="0"/>
              <a:t>  Подобные конструкции встречаются довольно часто. Они представляют прикладной и исследовательский интерес, в том числе являются удобными моделями ряда биофизических и биохимических систем.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16616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120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и механические свойства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изучаются реологическим методом.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зависимости реологических свойств от структуры дисперсных систем позволяет выявлять закономерности структурообразования в них и решать такие важные технологические задачи, как создание новых композиционных материалов с заданными механическими свойствами.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59794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важными реологическими характеристиками являются вязкость, эластичность, пластичность и прочность. Для их определения исследуются деформации γ-тел (относительно смещения точек системы, при которых ее непрерывность не нарушается) под действием внешнего механического напряжения P и их изменение во времени.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напряжения зависит от типа приложенного напряжения. При исследовании дисперсных систем в основном используется сдвиговая деформация.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Деформации могут быть обратимыми и необратимыми. Первый - это упругая (Гука) и упругая (запаздывающая упругая) деформации. Необратимыми деформациями являются вязкое течение (при любом P) и пластическое течение (при P, превышающем определенное критическое значение).</a:t>
            </a:r>
          </a:p>
        </p:txBody>
      </p:sp>
    </p:spTree>
    <p:extLst>
      <p:ext uri="{BB962C8B-B14F-4D97-AF65-F5344CB8AC3E}">
        <p14:creationId xmlns:p14="http://schemas.microsoft.com/office/powerpoint/2010/main" val="235601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09613" y="706514"/>
                <a:ext cx="10515600" cy="4351338"/>
              </a:xfrm>
            </p:spPr>
            <p:txBody>
              <a:bodyPr/>
              <a:lstStyle/>
              <a:p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Идеально упругое тело Гука представляет собой пружину, деформационное поведение которой описывается законом </a:t>
                </a:r>
                <a:r>
                  <a:rPr lang="ru-RU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Гука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γ</m:t>
                    </m:r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l-G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𝐸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γ</m:t>
                    </m:r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kk-KZ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9613" y="706514"/>
                <a:ext cx="10515600" cy="4351338"/>
              </a:xfrm>
              <a:blipFill rotWithShape="0">
                <a:blip r:embed="rId2"/>
                <a:stretch>
                  <a:fillRect l="-1043" t="-252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3" y="2696445"/>
            <a:ext cx="4635469" cy="349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6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23900" y="754063"/>
                <a:ext cx="10515600" cy="4351338"/>
              </a:xfrm>
            </p:spPr>
            <p:txBody>
              <a:bodyPr/>
              <a:lstStyle/>
              <a:p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Идеально вязкое тело Ньютона моделируется перфорированным поршнем в цилиндре, заполненном идеально вязкой жидкостью. Скорость деформации (смещения в цилиндре) в этой модели описывается законом Ньютона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ru-RU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γ</m:t>
                        </m:r>
                      </m:e>
                    </m:acc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=P/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or P=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l-GR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γ</m:t>
                        </m:r>
                      </m:e>
                    </m:acc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3900" y="754063"/>
                <a:ext cx="10515600" cy="4351338"/>
              </a:xfrm>
              <a:blipFill rotWithShape="0">
                <a:blip r:embed="rId2"/>
                <a:stretch>
                  <a:fillRect l="-1043" t="-2521" r="-638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3292983"/>
            <a:ext cx="4352172" cy="309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71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85800"/>
                <a:ext cx="10515600" cy="5491163"/>
              </a:xfrm>
            </p:spPr>
            <p:txBody>
              <a:bodyPr/>
              <a:lstStyle/>
              <a:p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Идеальное </a:t>
                </a:r>
                <a:r>
                  <a:rPr lang="ru-RU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пластичное 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тело Сен-Венана-Кулона моделируется твердым телом, скользящим по плоскости. Движение этого тела по плоскости начинается только при приложении к нему напряжения выше некоторого предельного значения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предел растяжения), компенсирующего действие «сухого трения». Таким образом, для деформационного поведения пластического тела выполняются следующие условия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 algn="ctr"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P&lt;P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=0,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γ</m:t>
                        </m:r>
                      </m:e>
                    </m:acc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=0;     P≥P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 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γ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0;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85800"/>
                <a:ext cx="10515600" cy="5491163"/>
              </a:xfrm>
              <a:blipFill rotWithShape="0">
                <a:blip r:embed="rId2"/>
                <a:stretch>
                  <a:fillRect l="-1043" t="-2000" r="-1681"/>
                </a:stretch>
              </a:blipFill>
            </p:spPr>
            <p:txBody>
              <a:bodyPr/>
              <a:lstStyle/>
              <a:p>
                <a:r>
                  <a:rPr lang="sma-NO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8080" y="3914208"/>
            <a:ext cx="5055308" cy="294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68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5560" y="1447800"/>
            <a:ext cx="8075240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	</a:t>
            </a:r>
            <a:r>
              <a:rPr lang="ru-RU" dirty="0"/>
              <a:t>Формирование структуры, происходящее в дисперсных системах, является результатом спонтанных </a:t>
            </a:r>
            <a:r>
              <a:rPr lang="ru-RU" dirty="0" err="1"/>
              <a:t>термодинамически</a:t>
            </a:r>
            <a:r>
              <a:rPr lang="ru-RU" dirty="0"/>
              <a:t> благоприятных процессов агрегации частиц, которые приводят к уменьшению свободной энергии системы.</a:t>
            </a:r>
          </a:p>
          <a:p>
            <a:pPr algn="just">
              <a:buNone/>
            </a:pPr>
            <a:r>
              <a:rPr lang="ru-RU" dirty="0"/>
              <a:t>По взаимодействию П.А. </a:t>
            </a:r>
            <a:r>
              <a:rPr lang="ru-RU" dirty="0" err="1"/>
              <a:t>Ребиндер</a:t>
            </a:r>
            <a:r>
              <a:rPr lang="ru-RU" dirty="0"/>
              <a:t> разделил структурообразование на классы:</a:t>
            </a:r>
          </a:p>
          <a:p>
            <a:pPr algn="just">
              <a:buNone/>
            </a:pPr>
            <a:r>
              <a:rPr lang="ru-RU" dirty="0" err="1" smtClean="0"/>
              <a:t>Коагуляционная</a:t>
            </a:r>
            <a:r>
              <a:rPr lang="ru-RU" dirty="0" smtClean="0"/>
              <a:t>  структура </a:t>
            </a:r>
            <a:r>
              <a:rPr lang="ru-RU" dirty="0"/>
              <a:t>(контакт коагуляции)</a:t>
            </a:r>
          </a:p>
          <a:p>
            <a:pPr algn="just">
              <a:buNone/>
            </a:pPr>
            <a:r>
              <a:rPr lang="ru-RU" dirty="0"/>
              <a:t>Конденсационно-кристаллизационная структура (фазовый контакт)</a:t>
            </a:r>
          </a:p>
        </p:txBody>
      </p:sp>
    </p:spTree>
    <p:extLst>
      <p:ext uri="{BB962C8B-B14F-4D97-AF65-F5344CB8AC3E}">
        <p14:creationId xmlns:p14="http://schemas.microsoft.com/office/powerpoint/2010/main" val="51010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24000" y="1052736"/>
            <a:ext cx="6084168" cy="54726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dirty="0" smtClean="0"/>
              <a:t>	</a:t>
            </a:r>
            <a:r>
              <a:rPr lang="en-US" dirty="0"/>
              <a:t> </a:t>
            </a:r>
            <a:r>
              <a:rPr lang="ru-RU" dirty="0"/>
              <a:t>В случае </a:t>
            </a:r>
            <a:r>
              <a:rPr lang="ru-RU" dirty="0" err="1"/>
              <a:t>коагуляционных</a:t>
            </a:r>
            <a:r>
              <a:rPr lang="ru-RU" dirty="0"/>
              <a:t> контактов взаимодействие между частицами ограничивается простым контактом между ними либо через зазор, заполненный дисперсионной средой (рис. </a:t>
            </a:r>
            <a:r>
              <a:rPr lang="ru-RU" dirty="0" smtClean="0"/>
              <a:t>а), </a:t>
            </a:r>
            <a:r>
              <a:rPr lang="ru-RU" dirty="0"/>
              <a:t>либо напрямую (рис. </a:t>
            </a:r>
            <a:r>
              <a:rPr lang="ru-RU" dirty="0" smtClean="0"/>
              <a:t>б).</a:t>
            </a:r>
            <a:r>
              <a:rPr lang="en-US" dirty="0" smtClean="0"/>
              <a:t> </a:t>
            </a:r>
          </a:p>
          <a:p>
            <a:pPr algn="just">
              <a:buNone/>
            </a:pPr>
            <a:endParaRPr lang="en-US" dirty="0" smtClean="0"/>
          </a:p>
          <a:p>
            <a:r>
              <a:rPr lang="en-US" dirty="0"/>
              <a:t>Coagulation F 10-</a:t>
            </a:r>
            <a:r>
              <a:rPr lang="en-US" baseline="30000" dirty="0"/>
              <a:t>11</a:t>
            </a:r>
            <a:r>
              <a:rPr lang="en-US" dirty="0"/>
              <a:t>  - 10</a:t>
            </a:r>
            <a:r>
              <a:rPr lang="en-US" baseline="30000" dirty="0"/>
              <a:t>-9</a:t>
            </a:r>
            <a:r>
              <a:rPr lang="en-US" dirty="0"/>
              <a:t> N</a:t>
            </a:r>
            <a:endParaRPr lang="ru-RU" dirty="0"/>
          </a:p>
          <a:p>
            <a:r>
              <a:rPr lang="en-US" dirty="0"/>
              <a:t> </a:t>
            </a:r>
            <a:r>
              <a:rPr lang="en-US" dirty="0" smtClean="0"/>
              <a:t>Atomic </a:t>
            </a:r>
            <a:r>
              <a:rPr lang="en-US" dirty="0"/>
              <a:t>F 10-</a:t>
            </a:r>
            <a:r>
              <a:rPr lang="en-US" baseline="30000" dirty="0"/>
              <a:t>9</a:t>
            </a:r>
            <a:r>
              <a:rPr lang="en-US" dirty="0"/>
              <a:t>  - 10</a:t>
            </a:r>
            <a:r>
              <a:rPr lang="en-US" baseline="30000" dirty="0"/>
              <a:t>-6</a:t>
            </a:r>
            <a:r>
              <a:rPr lang="en-US" dirty="0"/>
              <a:t> N</a:t>
            </a:r>
            <a:endParaRPr lang="ru-RU" dirty="0"/>
          </a:p>
          <a:p>
            <a:r>
              <a:rPr lang="en-US" dirty="0"/>
              <a:t>Phase F ˃10</a:t>
            </a:r>
            <a:r>
              <a:rPr lang="en-US" baseline="30000" dirty="0"/>
              <a:t>-6</a:t>
            </a:r>
            <a:r>
              <a:rPr lang="en-US" dirty="0"/>
              <a:t> N</a:t>
            </a:r>
            <a:endParaRPr lang="ru-RU" dirty="0"/>
          </a:p>
          <a:p>
            <a:pPr algn="just"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36160" y="1518456"/>
            <a:ext cx="3131840" cy="227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7934745" y="4254760"/>
          <a:ext cx="1809750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Точечный рисунок" r:id="rId5" imgW="1809720" imgH="1542960" progId="Paint.Picture">
                  <p:embed/>
                </p:oleObj>
              </mc:Choice>
              <mc:Fallback>
                <p:oleObj name="Точечный рисунок" r:id="rId5" imgW="1809720" imgH="154296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34745" y="4254760"/>
                        <a:ext cx="1809750" cy="154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53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Such  contacts may  form  in  cases  when  the  DLVO  potential  barrier  in  the  system  is  either </a:t>
            </a:r>
            <a:r>
              <a:rPr lang="en-US" dirty="0" err="1"/>
              <a:t>overcomed</a:t>
            </a:r>
            <a:r>
              <a:rPr lang="en-US" dirty="0"/>
              <a:t>  or  totally  absent. Thus,  coagulation  contacts  correspond  to particles  in  the  primary  potential  energy  minimum.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81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548</Words>
  <Application>Microsoft Office PowerPoint</Application>
  <PresentationFormat>Широкоэкранный</PresentationFormat>
  <Paragraphs>52</Paragraphs>
  <Slides>15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Коагуляционные структуры</vt:lpstr>
      <vt:lpstr>Модель коагуляционных структур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Айка Маржанбаева</dc:creator>
  <cp:lastModifiedBy>admin</cp:lastModifiedBy>
  <cp:revision>18</cp:revision>
  <dcterms:created xsi:type="dcterms:W3CDTF">2018-12-10T01:16:04Z</dcterms:created>
  <dcterms:modified xsi:type="dcterms:W3CDTF">2021-11-09T19:14:50Z</dcterms:modified>
</cp:coreProperties>
</file>